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8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1" r:id="rId13"/>
    <p:sldId id="274" r:id="rId14"/>
    <p:sldId id="276" r:id="rId15"/>
    <p:sldId id="277" r:id="rId16"/>
    <p:sldId id="275" r:id="rId17"/>
    <p:sldId id="278" r:id="rId18"/>
    <p:sldId id="322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C12D6A-7109-84E8-3055-09D3CE739A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0B696-1387-D708-0792-FD60E62CDE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6/22/2022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FD0FC-DA78-DB43-8DD6-49BF79EFA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6BC4-C467-BDBB-39ED-D89F83919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E3EA3A5-2A0C-4C4D-A092-0A7CB90423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386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6/22/2022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B15EB35-9043-412E-839D-0D4C1127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895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pPr/>
              <a:t>6/23/2022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30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6/23/2022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96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6/23/2022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6383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58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6/23/2022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338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7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4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6/23/2022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16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>
                <a:solidFill>
                  <a:prstClr val="black"/>
                </a:solidFill>
              </a:rPr>
              <a:pPr/>
              <a:t>6/23/2022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2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8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(Tuesday)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0" y="3886200"/>
            <a:ext cx="8915400" cy="9746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Day Of Controversy</a:t>
            </a:r>
          </a:p>
          <a:p>
            <a:r>
              <a:rPr lang="en-US" dirty="0">
                <a:solidFill>
                  <a:schemeClr val="tx1"/>
                </a:solidFill>
              </a:rPr>
              <a:t>Matthew 22:15-33; Mark 12:13-27; Luke 20:19-40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85079-9AB1-BEF3-5EEF-66460FE3FA67}"/>
              </a:ext>
            </a:extLst>
          </p:cNvPr>
          <p:cNvSpPr txBox="1"/>
          <p:nvPr/>
        </p:nvSpPr>
        <p:spPr>
          <a:xfrm>
            <a:off x="3202073" y="5942638"/>
            <a:ext cx="2999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June 22,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381000"/>
            <a:ext cx="8882064" cy="6309420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/>
              <a:t>Matthew 7:28, </a:t>
            </a:r>
            <a:r>
              <a:rPr lang="en-US" sz="2400" i="1" dirty="0"/>
              <a:t>“And it came to pass, when Jesus had finished these words, the multitudes were </a:t>
            </a:r>
            <a:r>
              <a:rPr lang="en-US" sz="2400" b="1" i="1" dirty="0"/>
              <a:t>astonished</a:t>
            </a:r>
            <a:r>
              <a:rPr lang="en-US" sz="2400" i="1" dirty="0"/>
              <a:t> </a:t>
            </a:r>
            <a:r>
              <a:rPr lang="en-US" sz="2400" i="1" u="sng" dirty="0"/>
              <a:t>at his teaching</a:t>
            </a:r>
            <a:r>
              <a:rPr lang="en-US" sz="2400" i="1" dirty="0"/>
              <a:t>”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r>
              <a:rPr lang="en-US" sz="2400" dirty="0"/>
              <a:t>Matthew 13:54, </a:t>
            </a:r>
            <a:r>
              <a:rPr lang="en-US" sz="2400" i="1" dirty="0"/>
              <a:t>“And coming into his own country </a:t>
            </a:r>
            <a:r>
              <a:rPr lang="en-US" sz="2400" i="1" u="sng" dirty="0"/>
              <a:t>he taught them in their synagogue</a:t>
            </a:r>
            <a:r>
              <a:rPr lang="en-US" sz="2400" i="1" dirty="0"/>
              <a:t>, insomuch that they were </a:t>
            </a:r>
            <a:r>
              <a:rPr lang="en-US" sz="2400" b="1" i="1" dirty="0"/>
              <a:t>astonished</a:t>
            </a:r>
            <a:r>
              <a:rPr lang="en-US" sz="2400" i="1" dirty="0"/>
              <a:t>, and said, Whence hath this man this wisdom, and these mighty works?”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r>
              <a:rPr lang="en-US" sz="2400" dirty="0"/>
              <a:t>Matthew19:25, </a:t>
            </a:r>
            <a:r>
              <a:rPr lang="en-US" sz="2400" i="1" dirty="0"/>
              <a:t>“And </a:t>
            </a:r>
            <a:r>
              <a:rPr lang="en-US" sz="2400" i="1" u="sng" dirty="0"/>
              <a:t>when the disciples heard it</a:t>
            </a:r>
            <a:r>
              <a:rPr lang="en-US" sz="2400" i="1" dirty="0"/>
              <a:t>, they were </a:t>
            </a:r>
            <a:r>
              <a:rPr lang="en-US" sz="2400" b="1" i="1" dirty="0"/>
              <a:t>astonished</a:t>
            </a:r>
            <a:r>
              <a:rPr lang="en-US" sz="2400" i="1" dirty="0"/>
              <a:t> exceedingly, saying, Who then can be saved?”</a:t>
            </a:r>
          </a:p>
          <a:p>
            <a:pPr marL="109728" indent="0">
              <a:buNone/>
            </a:pPr>
            <a:endParaRPr lang="en-US" sz="2400" i="1" dirty="0"/>
          </a:p>
          <a:p>
            <a:pPr>
              <a:buNone/>
            </a:pPr>
            <a:r>
              <a:rPr lang="en-US" sz="2400" dirty="0"/>
              <a:t>Mark 1:22, </a:t>
            </a:r>
            <a:r>
              <a:rPr lang="en-US" sz="2400" i="1" dirty="0"/>
              <a:t>“And they were </a:t>
            </a:r>
            <a:r>
              <a:rPr lang="en-US" sz="2400" b="1" i="1" dirty="0"/>
              <a:t>astonished</a:t>
            </a:r>
            <a:r>
              <a:rPr lang="en-US" sz="2400" i="1" dirty="0"/>
              <a:t> </a:t>
            </a:r>
            <a:r>
              <a:rPr lang="en-US" sz="2400" i="1" u="sng" dirty="0"/>
              <a:t>at his teaching</a:t>
            </a:r>
            <a:r>
              <a:rPr lang="en-US" sz="2400" i="1" dirty="0"/>
              <a:t>: For he taught them as having authority, and not as the scribes.”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381000"/>
            <a:ext cx="8882064" cy="575542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300" dirty="0"/>
              <a:t>Mark 6:2, </a:t>
            </a:r>
            <a:r>
              <a:rPr lang="en-US" sz="2300" i="1" dirty="0"/>
              <a:t>“And when the sabbath was come, </a:t>
            </a:r>
            <a:r>
              <a:rPr lang="en-US" sz="2300" i="1" u="sng" dirty="0"/>
              <a:t>he began to teach</a:t>
            </a:r>
            <a:r>
              <a:rPr lang="en-US" sz="2300" i="1" dirty="0"/>
              <a:t> in the synagogue: and many hearing him were </a:t>
            </a:r>
            <a:r>
              <a:rPr lang="en-US" sz="2300" b="1" i="1" dirty="0"/>
              <a:t>astonished</a:t>
            </a:r>
            <a:r>
              <a:rPr lang="en-US" sz="2300" i="1" dirty="0"/>
              <a:t>, saying, Whence hath this man these things? and, What is the wisdom that is given unto this man, and (what mean) such mighty works wrought by his hands?”</a:t>
            </a:r>
          </a:p>
          <a:p>
            <a:pPr>
              <a:spcBef>
                <a:spcPts val="0"/>
              </a:spcBef>
              <a:buNone/>
            </a:pPr>
            <a:endParaRPr lang="en-US" sz="2300" i="1" dirty="0"/>
          </a:p>
          <a:p>
            <a:pPr>
              <a:spcBef>
                <a:spcPts val="0"/>
              </a:spcBef>
              <a:buNone/>
            </a:pPr>
            <a:r>
              <a:rPr lang="en-US" sz="2300" dirty="0"/>
              <a:t>Mark 7:37, </a:t>
            </a:r>
            <a:r>
              <a:rPr lang="en-US" sz="2300" i="1" dirty="0"/>
              <a:t>“And they were beyond measure </a:t>
            </a:r>
            <a:r>
              <a:rPr lang="en-US" sz="2300" b="1" i="1" dirty="0"/>
              <a:t>astonished</a:t>
            </a:r>
            <a:r>
              <a:rPr lang="en-US" sz="2300" i="1" dirty="0"/>
              <a:t>, saying, He hath done all things well; </a:t>
            </a:r>
            <a:r>
              <a:rPr lang="en-US" sz="2300" i="1" u="sng" dirty="0"/>
              <a:t>he maketh even the deaf to hear, and the dumb to speak</a:t>
            </a:r>
            <a:r>
              <a:rPr lang="en-US" sz="2300" i="1" dirty="0"/>
              <a:t>.”</a:t>
            </a:r>
          </a:p>
          <a:p>
            <a:pPr>
              <a:spcBef>
                <a:spcPts val="0"/>
              </a:spcBef>
              <a:buNone/>
            </a:pPr>
            <a:endParaRPr lang="en-US" sz="2300" i="1" dirty="0"/>
          </a:p>
          <a:p>
            <a:pPr>
              <a:spcBef>
                <a:spcPts val="0"/>
              </a:spcBef>
              <a:buNone/>
            </a:pPr>
            <a:r>
              <a:rPr lang="en-US" sz="2300" dirty="0"/>
              <a:t>Mark 11:18, </a:t>
            </a:r>
            <a:r>
              <a:rPr lang="en-US" sz="2300" i="1" dirty="0"/>
              <a:t>“And the chief priests and the scribes </a:t>
            </a:r>
            <a:r>
              <a:rPr lang="en-US" sz="2300" i="1" u="sng" dirty="0"/>
              <a:t>heard it</a:t>
            </a:r>
            <a:r>
              <a:rPr lang="en-US" sz="2300" i="1" dirty="0"/>
              <a:t>, and sought how they might destroy him: for they feared him, for all the multitude was </a:t>
            </a:r>
            <a:r>
              <a:rPr lang="en-US" sz="2300" b="1" i="1" dirty="0"/>
              <a:t>astonished</a:t>
            </a:r>
            <a:r>
              <a:rPr lang="en-US" sz="2300" i="1" dirty="0"/>
              <a:t> </a:t>
            </a:r>
            <a:r>
              <a:rPr lang="en-US" sz="2300" i="1" u="sng" dirty="0"/>
              <a:t>at his teaching</a:t>
            </a:r>
            <a:r>
              <a:rPr lang="en-US" sz="2300" i="1" dirty="0"/>
              <a:t>.”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300" i="1" dirty="0"/>
          </a:p>
          <a:p>
            <a:pPr>
              <a:spcBef>
                <a:spcPts val="0"/>
              </a:spcBef>
              <a:buNone/>
            </a:pPr>
            <a:r>
              <a:rPr lang="en-US" sz="2300" dirty="0"/>
              <a:t>Luke 4:32, </a:t>
            </a:r>
            <a:r>
              <a:rPr lang="en-US" sz="2300" i="1" dirty="0"/>
              <a:t>“and they were </a:t>
            </a:r>
            <a:r>
              <a:rPr lang="en-US" sz="2300" b="1" i="1" dirty="0"/>
              <a:t>astonished</a:t>
            </a:r>
            <a:r>
              <a:rPr lang="en-US" sz="2300" i="1" dirty="0"/>
              <a:t> </a:t>
            </a:r>
            <a:r>
              <a:rPr lang="en-US" sz="2300" i="1" u="sng" dirty="0"/>
              <a:t>at his teaching</a:t>
            </a:r>
            <a:r>
              <a:rPr lang="en-US" sz="2300" i="1" dirty="0"/>
              <a:t>; for his word was with authority.”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00811"/>
            <a:ext cx="8839200" cy="584775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Jesus Taught The People.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Pharisees and Herodians asked a question about tribute to Caesar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Sadducees asked a question regarding the resurrection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 Lawyer (scribe) asked a question about the great commandment.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Jesus asked the Pharisees a question regarding the son of David.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Jesus pronounced 7 woes against the scribes and Pharisees.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Jesus observed a widow casting two mites into the temple treasury.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Jesus discussed with His disciples the destruction of Jerusalem and His second coming.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9281" y="343096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  <p:sp>
        <p:nvSpPr>
          <p:cNvPr id="5" name="TextBox 4"/>
          <p:cNvSpPr txBox="1"/>
          <p:nvPr/>
        </p:nvSpPr>
        <p:spPr>
          <a:xfrm rot="20478488">
            <a:off x="251280" y="2376560"/>
            <a:ext cx="8780114" cy="2062103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Matthew 22:46,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And no one was able to answer him a word, neither durst any man from that day forth ask him any more questions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6254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300" b="1" dirty="0"/>
              <a:t>Jesus Taught The People.</a:t>
            </a:r>
          </a:p>
          <a:p>
            <a:r>
              <a:rPr lang="en-US" dirty="0"/>
              <a:t>Jesus pronounced 7 woes against the scribes and Pharisees.</a:t>
            </a:r>
          </a:p>
          <a:p>
            <a:r>
              <a:rPr lang="en-US" dirty="0"/>
              <a:t>Jesus observed a widow casting two mites into the temple treasury.</a:t>
            </a:r>
          </a:p>
          <a:p>
            <a:r>
              <a:rPr lang="en-US" dirty="0"/>
              <a:t>Jesus discussed with His disciples the destruction of Jerusalem and His second coming.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491" y="484501"/>
            <a:ext cx="8328581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215" y="1295400"/>
            <a:ext cx="9010650" cy="441146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300" b="1" dirty="0"/>
              <a:t>Jesus Rebuked The Pharisees. Matthew 23</a:t>
            </a:r>
          </a:p>
          <a:p>
            <a:pPr>
              <a:buNone/>
            </a:pPr>
            <a:r>
              <a:rPr lang="en-US" sz="3300" i="1" dirty="0"/>
              <a:t>“Hypocrites” </a:t>
            </a:r>
            <a:r>
              <a:rPr lang="en-US" sz="3300" dirty="0"/>
              <a:t>(verses 13, 14, 15, 23, 25, 27, 29)</a:t>
            </a:r>
          </a:p>
          <a:p>
            <a:pPr>
              <a:buNone/>
            </a:pPr>
            <a:r>
              <a:rPr lang="en-US" sz="3300" i="1" dirty="0"/>
              <a:t>“Blind Guides” </a:t>
            </a:r>
            <a:r>
              <a:rPr lang="en-US" sz="3300" dirty="0"/>
              <a:t>(verses 16, 24)</a:t>
            </a:r>
          </a:p>
          <a:p>
            <a:pPr>
              <a:buNone/>
            </a:pPr>
            <a:r>
              <a:rPr lang="en-US" sz="3300" i="1" dirty="0"/>
              <a:t>“Fools and Blind” </a:t>
            </a:r>
            <a:r>
              <a:rPr lang="en-US" sz="3300" dirty="0"/>
              <a:t>(verses 17, 19, 26)</a:t>
            </a:r>
          </a:p>
          <a:p>
            <a:pPr>
              <a:buNone/>
            </a:pPr>
            <a:r>
              <a:rPr lang="en-US" sz="3300" i="1" dirty="0"/>
              <a:t>“Serpents” </a:t>
            </a:r>
            <a:r>
              <a:rPr lang="en-US" sz="3300" dirty="0"/>
              <a:t>(verse 33)</a:t>
            </a:r>
          </a:p>
          <a:p>
            <a:pPr>
              <a:buNone/>
            </a:pPr>
            <a:r>
              <a:rPr lang="en-US" sz="3300" i="1" dirty="0"/>
              <a:t>“A Generation or Offspring of Vipers” </a:t>
            </a:r>
            <a:br>
              <a:rPr lang="en-US" sz="3300" dirty="0"/>
            </a:br>
            <a:r>
              <a:rPr lang="en-US" sz="3300" dirty="0"/>
              <a:t>(verse 33)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918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974889"/>
            <a:ext cx="8882064" cy="5863144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500" b="1" dirty="0"/>
              <a:t>Jesus Rebuked The Pharisees … WHY? Matthew 23</a:t>
            </a:r>
            <a:endParaRPr lang="en-US" sz="2500" dirty="0"/>
          </a:p>
          <a:p>
            <a:pPr>
              <a:spcBef>
                <a:spcPts val="0"/>
              </a:spcBef>
            </a:pPr>
            <a:r>
              <a:rPr lang="en-US" sz="2500" dirty="0"/>
              <a:t>They shut up the kingdom of heaven against others (verse 13)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cheated widows and made long prayers</a:t>
            </a:r>
            <a:br>
              <a:rPr lang="en-US" sz="2500" dirty="0"/>
            </a:br>
            <a:r>
              <a:rPr lang="en-US" sz="2500" dirty="0"/>
              <a:t>(verse 14)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searched far and wide for proselytes, then made them wicked … (verse 15)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made a mockery of oaths (verses 16-22)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tithed small items, but forgot important matters (verses 23-24)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appeared righteous, but inwardly were full of wickedness (verses 25-28)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They pretended to revere the righteous dead, but actually approved those who killed them</a:t>
            </a:r>
            <a:br>
              <a:rPr lang="en-US" sz="2500" dirty="0"/>
            </a:br>
            <a:r>
              <a:rPr lang="en-US" sz="2500" dirty="0"/>
              <a:t>(verses 29-36)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1211" y="286537"/>
            <a:ext cx="8385142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55832" cy="432939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1. The kingdom of heaven. Matthew 23:13-14</a:t>
            </a:r>
          </a:p>
          <a:p>
            <a:pPr marL="624078" indent="-514350">
              <a:buNone/>
            </a:pPr>
            <a:r>
              <a:rPr lang="en-US" sz="2800" dirty="0"/>
              <a:t>2. Proselytes. Matthew 23:15</a:t>
            </a:r>
          </a:p>
          <a:p>
            <a:pPr marL="624078" indent="-514350">
              <a:buNone/>
            </a:pPr>
            <a:r>
              <a:rPr lang="en-US" sz="2800" dirty="0"/>
              <a:t>3. Swearing. Matthew 23:16-22</a:t>
            </a:r>
          </a:p>
          <a:p>
            <a:pPr marL="624078" indent="-514350">
              <a:buNone/>
            </a:pPr>
            <a:r>
              <a:rPr lang="en-US" sz="2800" dirty="0"/>
              <a:t>4. Tithing. Matthew 23:23-24</a:t>
            </a:r>
          </a:p>
          <a:p>
            <a:pPr marL="624078" indent="-514350">
              <a:buNone/>
            </a:pPr>
            <a:r>
              <a:rPr lang="en-US" sz="2800" dirty="0"/>
              <a:t>5. Washing. Matthew 23:25-26</a:t>
            </a:r>
          </a:p>
          <a:p>
            <a:pPr marL="624078" indent="-514350">
              <a:buNone/>
            </a:pPr>
            <a:r>
              <a:rPr lang="en-US" sz="2800" dirty="0"/>
              <a:t>6. Sepulchers. Matthew 23:27-28</a:t>
            </a:r>
          </a:p>
          <a:p>
            <a:pPr marL="624078" indent="-514350">
              <a:buNone/>
            </a:pPr>
            <a:r>
              <a:rPr lang="en-US" sz="2800" dirty="0"/>
              <a:t>7. The Prophets. Matthew 23:29-36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492" y="484501"/>
            <a:ext cx="8338008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131491"/>
            <a:ext cx="8882064" cy="5701561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When would all these things happen?</a:t>
            </a:r>
            <a:br>
              <a:rPr lang="en-US" sz="2800" dirty="0"/>
            </a:br>
            <a:r>
              <a:rPr lang="en-US" sz="2800" dirty="0"/>
              <a:t>Matthew 23:36, </a:t>
            </a:r>
            <a:r>
              <a:rPr lang="en-US" sz="2800" i="1" dirty="0"/>
              <a:t>“Verily I say unto you, All these things shall come upon </a:t>
            </a:r>
            <a:r>
              <a:rPr lang="en-US" sz="2800" i="1" u="sng" dirty="0"/>
              <a:t>this generation</a:t>
            </a:r>
            <a:r>
              <a:rPr lang="en-US" sz="2800" i="1" dirty="0"/>
              <a:t>.”</a:t>
            </a:r>
          </a:p>
          <a:p>
            <a:pPr marL="624078" indent="-514350">
              <a:buNone/>
            </a:pPr>
            <a:endParaRPr lang="en-US" sz="2800" i="1" dirty="0"/>
          </a:p>
          <a:p>
            <a:r>
              <a:rPr lang="en-US" sz="2800" dirty="0"/>
              <a:t>Wherever the word </a:t>
            </a:r>
            <a:r>
              <a:rPr lang="en-US" sz="2800" i="1" dirty="0"/>
              <a:t>“generation” </a:t>
            </a:r>
            <a:r>
              <a:rPr lang="en-US" sz="2800" dirty="0"/>
              <a:t>is used in Matthew, it means a contemporary race, people living at the same time, the generation then living.</a:t>
            </a:r>
          </a:p>
          <a:p>
            <a:pPr lvl="1"/>
            <a:r>
              <a:rPr lang="en-US" sz="2400" dirty="0"/>
              <a:t>It is from the Greek, </a:t>
            </a:r>
            <a:r>
              <a:rPr lang="en-US" sz="2400" i="1" dirty="0" err="1"/>
              <a:t>genea</a:t>
            </a:r>
            <a:r>
              <a:rPr lang="en-US" sz="2400" i="1" dirty="0"/>
              <a:t>, </a:t>
            </a:r>
            <a:r>
              <a:rPr lang="en-US" sz="2400" dirty="0"/>
              <a:t>and “refers to specific time periods or ages (i.e. the time ordinarily occupied by each successive generation.” (Thayer)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207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427378"/>
            <a:ext cx="8882064" cy="532453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This Generation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1:17 – Here the sense of the word is that of the average life-time of man. 30-100 years.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11:16-19 – Jesus speaking of those living in his day who criticized John for his fasting and Jesus for his eating and drinking.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12:38-45 – </a:t>
            </a:r>
            <a:r>
              <a:rPr lang="en-US" sz="2400" i="1" dirty="0"/>
              <a:t>“Generation” </a:t>
            </a:r>
            <a:r>
              <a:rPr lang="en-US" sz="2400" dirty="0"/>
              <a:t>used four times. Jesus spoke of that present generation.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16:4 – Similar to earlier verses of Matthew 12. </a:t>
            </a:r>
            <a:r>
              <a:rPr lang="en-US" sz="2000" dirty="0"/>
              <a:t>See also Matthew 17:14-18, especially verse 17.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23:36 – is practically identical to</a:t>
            </a:r>
            <a:br>
              <a:rPr lang="en-US" sz="2400" dirty="0"/>
            </a:br>
            <a:r>
              <a:rPr lang="en-US" sz="2400" dirty="0"/>
              <a:t>Matthew 24:34, and as it stands in its context, no other generation could be meant, but the one living at the time of Christ.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918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  <p:extLst>
      <p:ext uri="{BB962C8B-B14F-4D97-AF65-F5344CB8AC3E}">
        <p14:creationId xmlns:p14="http://schemas.microsoft.com/office/powerpoint/2010/main" val="294977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784432" cy="544764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/>
              <a:t>Jesus Taught The People.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Chief Priest and Elders asked </a:t>
            </a:r>
            <a:r>
              <a:rPr lang="en-US" sz="2000" i="1" dirty="0"/>
              <a:t>“by what authority …”</a:t>
            </a:r>
            <a:br>
              <a:rPr lang="en-US" sz="2000" i="1" dirty="0"/>
            </a:br>
            <a:r>
              <a:rPr lang="en-US" sz="2000" dirty="0"/>
              <a:t>Matthew 21:23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Sadducees asked a question regarding the resurrection. Matthew 22:23ff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Pharisees and Herodians asked a question about tribute to Caesar. Matthew 23:15ff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 Lawyer (scribe) asked a question about the great commandment. Matthew 22:34ff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asked the Pharisees a question regarding the son of David. Matthew 22:44ff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pronounced 7 woes against the scribes and Pharisees. Matthew 23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observed a widow casting two mites into the temple treasury. Mark 12:41ff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Jesus discussed with His disciples the destruction of Jerusalem and His second coming. Matthew 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392" y="1295400"/>
            <a:ext cx="8748074" cy="283154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Chief Priests and Elders asked</a:t>
            </a:r>
            <a:r>
              <a:rPr lang="en-US" sz="2800" dirty="0"/>
              <a:t> </a:t>
            </a:r>
            <a:r>
              <a:rPr lang="en-US" sz="2800" i="1" dirty="0"/>
              <a:t>“</a:t>
            </a:r>
            <a:r>
              <a:rPr lang="en-US" sz="2800" b="1" i="1" dirty="0"/>
              <a:t>by what authority</a:t>
            </a:r>
            <a:r>
              <a:rPr lang="en-US" sz="2800" i="1" dirty="0"/>
              <a:t> …”</a:t>
            </a:r>
            <a:r>
              <a:rPr lang="en-US" sz="2800" dirty="0"/>
              <a:t> </a:t>
            </a:r>
            <a:r>
              <a:rPr lang="en-US" sz="2800" b="1" dirty="0"/>
              <a:t>Mark 11:27-33; Matthew 21:23-27</a:t>
            </a:r>
          </a:p>
          <a:p>
            <a:r>
              <a:rPr lang="en-US" sz="2800" dirty="0"/>
              <a:t>Who was John? John 1</a:t>
            </a:r>
          </a:p>
          <a:p>
            <a:r>
              <a:rPr lang="en-US" sz="2800" dirty="0"/>
              <a:t>John’s testimony. John 1:29ff; John 5:33</a:t>
            </a:r>
          </a:p>
          <a:p>
            <a:r>
              <a:rPr lang="en-US" sz="2800" dirty="0"/>
              <a:t>Response of chief priests and elders. </a:t>
            </a:r>
            <a:br>
              <a:rPr lang="en-US" sz="2800" dirty="0"/>
            </a:br>
            <a:r>
              <a:rPr lang="en-US" sz="2800" dirty="0"/>
              <a:t>Matthew 21:25ff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54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481328"/>
            <a:ext cx="8882064" cy="5262979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365760" lvl="1" indent="-256032">
              <a:spcBef>
                <a:spcPts val="0"/>
              </a:spcBef>
              <a:buSzPct val="68000"/>
              <a:buNone/>
            </a:pPr>
            <a:r>
              <a:rPr lang="en-US" sz="2400" b="1" dirty="0"/>
              <a:t>The Pharisees and Herodians asked a question about tribute to Caesar.</a:t>
            </a:r>
          </a:p>
          <a:p>
            <a:pPr marL="365760" lvl="1" indent="-256032">
              <a:spcBef>
                <a:spcPts val="0"/>
              </a:spcBef>
              <a:buSzPct val="68000"/>
              <a:buNone/>
            </a:pP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u="sng" dirty="0"/>
              <a:t>Pharisees</a:t>
            </a:r>
            <a:r>
              <a:rPr lang="en-US" sz="2400" dirty="0"/>
              <a:t> - the most popular and the strictest religious sect of the Jews. cf. Matthew 15:1ff</a:t>
            </a:r>
          </a:p>
          <a:p>
            <a:pPr>
              <a:spcBef>
                <a:spcPts val="0"/>
              </a:spcBef>
            </a:pPr>
            <a:r>
              <a:rPr lang="en-US" sz="2400" b="1" u="sng" dirty="0"/>
              <a:t>Herodians</a:t>
            </a:r>
            <a:r>
              <a:rPr lang="en-US" sz="2400" b="1" dirty="0"/>
              <a:t> </a:t>
            </a:r>
            <a:r>
              <a:rPr lang="en-US" sz="2400" dirty="0"/>
              <a:t>– not a religious sect, but a political party, associated with the Pharisees in opposition to Jesus, and assumed to be supporters of Herod the Great’s dynasty. Note: The Herodians joined with the Pharisees.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These hated Jesus. Mark 3:6, </a:t>
            </a:r>
            <a:r>
              <a:rPr lang="en-US" sz="2400" i="1" dirty="0"/>
              <a:t>“And the Pharisees went out, and straightway </a:t>
            </a:r>
            <a:r>
              <a:rPr lang="en-US" sz="2400" i="1" u="sng" dirty="0"/>
              <a:t>with the Herodians</a:t>
            </a:r>
            <a:r>
              <a:rPr lang="en-US" sz="2400" i="1" dirty="0"/>
              <a:t> took counsel against him, how they might destroy him.”</a:t>
            </a:r>
            <a:br>
              <a:rPr lang="en-US" sz="2400" i="1" dirty="0"/>
            </a:br>
            <a:r>
              <a:rPr lang="en-US" sz="2400" dirty="0"/>
              <a:t>cf. John 11:53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54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460242"/>
            <a:ext cx="8882064" cy="5016758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 marL="365760" lvl="1" indent="-256032">
              <a:spcBef>
                <a:spcPts val="0"/>
              </a:spcBef>
              <a:buSzPct val="68000"/>
              <a:buNone/>
            </a:pPr>
            <a:r>
              <a:rPr lang="en-US" sz="3200" b="1" dirty="0"/>
              <a:t>The Pharisees and Herodians asked, </a:t>
            </a:r>
            <a:r>
              <a:rPr lang="en-US" sz="3200" i="1" dirty="0"/>
              <a:t>“</a:t>
            </a:r>
            <a:r>
              <a:rPr lang="en-US" sz="3200" b="1" i="1" dirty="0"/>
              <a:t>Is it lawful to give tribute unto Caesar, or not?</a:t>
            </a:r>
            <a:r>
              <a:rPr lang="en-US" sz="3200" i="1" dirty="0"/>
              <a:t>”</a:t>
            </a:r>
            <a:r>
              <a:rPr lang="en-US" sz="3200" dirty="0"/>
              <a:t> </a:t>
            </a:r>
            <a:r>
              <a:rPr lang="en-US" sz="3200" b="1" dirty="0"/>
              <a:t>Matthew 22:17; Mark 12:14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Jesus saw </a:t>
            </a:r>
            <a:r>
              <a:rPr lang="en-US" sz="2400" b="1" dirty="0"/>
              <a:t>their wickedness </a:t>
            </a:r>
            <a:r>
              <a:rPr lang="en-US" sz="2400" dirty="0"/>
              <a:t>characterized by </a:t>
            </a:r>
            <a:r>
              <a:rPr lang="en-US" sz="2400" i="1" dirty="0"/>
              <a:t>“hypocrisy” </a:t>
            </a:r>
            <a:r>
              <a:rPr lang="en-US" sz="2400" dirty="0"/>
              <a:t>(Mark 12:14-15) and </a:t>
            </a:r>
            <a:r>
              <a:rPr lang="en-US" sz="2400" i="1" dirty="0"/>
              <a:t>“craftiness”</a:t>
            </a:r>
            <a:r>
              <a:rPr lang="en-US" sz="2400" dirty="0"/>
              <a:t> (Luke 20:23).</a:t>
            </a:r>
            <a:endParaRPr lang="en-US" sz="4800" b="1" i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i="1" dirty="0"/>
              <a:t>“</a:t>
            </a:r>
            <a:r>
              <a:rPr lang="en-US" sz="2400" b="1" i="1" dirty="0"/>
              <a:t>Render unto Caesar the things that are Caesar’s</a:t>
            </a:r>
            <a:r>
              <a:rPr lang="en-US" sz="2400" i="1" dirty="0"/>
              <a:t> …” </a:t>
            </a:r>
            <a:r>
              <a:rPr lang="en-US" sz="2400" b="1" dirty="0"/>
              <a:t>Matthew 22:21; Mark 12:17</a:t>
            </a:r>
          </a:p>
          <a:p>
            <a:pPr marL="603504" lvl="2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en-US" sz="2400" dirty="0"/>
              <a:t>Civil authority. Romans 13:1-7; 1 Peter 2:13-17;</a:t>
            </a:r>
            <a:br>
              <a:rPr lang="en-US" sz="2400" dirty="0"/>
            </a:br>
            <a:r>
              <a:rPr lang="en-US" sz="2400" dirty="0"/>
              <a:t>Acts 5:39</a:t>
            </a:r>
          </a:p>
          <a:p>
            <a:pPr marL="566928" lvl="1" indent="-457200">
              <a:spcBef>
                <a:spcPts val="0"/>
              </a:spcBef>
              <a:buSzPct val="68000"/>
              <a:buFont typeface="Wingdings" panose="05000000000000000000" pitchFamily="2" charset="2"/>
              <a:buChar char="Ø"/>
            </a:pPr>
            <a:r>
              <a:rPr lang="en-US" sz="2800" i="1" dirty="0"/>
              <a:t>“</a:t>
            </a:r>
            <a:r>
              <a:rPr lang="en-US" sz="2800" b="1" i="1" dirty="0"/>
              <a:t>Render … unto God the things that are God’s</a:t>
            </a:r>
            <a:r>
              <a:rPr lang="en-US" sz="2800" i="1" dirty="0"/>
              <a:t>.”</a:t>
            </a:r>
            <a:r>
              <a:rPr lang="en-US" sz="2800" dirty="0"/>
              <a:t> </a:t>
            </a:r>
            <a:r>
              <a:rPr lang="en-US" sz="2800" b="1" dirty="0"/>
              <a:t>Matthew 22:21; Mark 12:17</a:t>
            </a:r>
          </a:p>
          <a:p>
            <a:pPr marL="603504" lvl="2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en-US" sz="2400" dirty="0"/>
              <a:t>Our service. Romans 12:1; 1 Corinthians 6:19-20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427" y="385282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4119" y="1371600"/>
            <a:ext cx="8915400" cy="5262979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 marL="365760" lvl="1" indent="-256032">
              <a:spcBef>
                <a:spcPts val="0"/>
              </a:spcBef>
              <a:buSzPct val="68000"/>
              <a:buNone/>
            </a:pPr>
            <a:r>
              <a:rPr lang="en-US" sz="2800" b="1" dirty="0"/>
              <a:t>The Sadducees Asked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In the resurrection therefore whose wife shall she be ?</a:t>
            </a:r>
            <a:r>
              <a:rPr lang="en-US" sz="2800" i="1" dirty="0"/>
              <a:t>”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Matthew 22:23-33; Mark 12:18-27;</a:t>
            </a:r>
            <a:br>
              <a:rPr lang="en-US" sz="2800" b="1" dirty="0"/>
            </a:br>
            <a:r>
              <a:rPr lang="en-US" sz="2800" b="1" dirty="0"/>
              <a:t>Luke 20:27-40</a:t>
            </a:r>
          </a:p>
          <a:p>
            <a:pPr marL="365760" lvl="1" indent="-256032">
              <a:spcBef>
                <a:spcPts val="0"/>
              </a:spcBef>
              <a:buSzPct val="68000"/>
              <a:buNone/>
            </a:pPr>
            <a:endParaRPr lang="en-US" sz="2000" b="1" u="sng" dirty="0"/>
          </a:p>
          <a:p>
            <a:pPr marL="365760" lvl="1" indent="-256032">
              <a:spcBef>
                <a:spcPts val="0"/>
              </a:spcBef>
              <a:buSzPct val="68000"/>
              <a:buNone/>
            </a:pPr>
            <a:r>
              <a:rPr lang="en-US" sz="2800" b="1" u="sng" dirty="0"/>
              <a:t>The Sadducees</a:t>
            </a:r>
            <a:r>
              <a:rPr lang="en-US" sz="2800" b="1" dirty="0"/>
              <a:t> </a:t>
            </a:r>
            <a:r>
              <a:rPr lang="en-US" sz="2800" dirty="0"/>
              <a:t>– by New Testament times they were a political / religious sect willing to compromise with Roman authorities.</a:t>
            </a:r>
          </a:p>
          <a:p>
            <a:pPr marL="109728">
              <a:spcBef>
                <a:spcPts val="0"/>
              </a:spcBef>
            </a:pPr>
            <a:r>
              <a:rPr lang="en-US" sz="2400" dirty="0"/>
              <a:t>Denied the resurrection. Matthew 22:23</a:t>
            </a:r>
          </a:p>
          <a:p>
            <a:pPr marL="109728">
              <a:spcBef>
                <a:spcPts val="0"/>
              </a:spcBef>
            </a:pPr>
            <a:r>
              <a:rPr lang="en-US" sz="2400" dirty="0"/>
              <a:t>Denied belief in angels. Acts 23:6-8</a:t>
            </a:r>
          </a:p>
          <a:p>
            <a:pPr marL="258763" indent="-258763">
              <a:spcBef>
                <a:spcPts val="0"/>
              </a:spcBef>
            </a:pPr>
            <a:r>
              <a:rPr lang="en-US" sz="2400" dirty="0"/>
              <a:t>Placed emphasis on the ceremonial law, sacrifices, and the first five books of the Law, but rejected the oral traditions of the Pharisees.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9643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611" y="1481328"/>
            <a:ext cx="8839200" cy="3642023"/>
          </a:xfrm>
        </p:spPr>
        <p:txBody>
          <a:bodyPr>
            <a:sp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/>
              <a:t>The Sadducees asked, </a:t>
            </a:r>
            <a:r>
              <a:rPr lang="en-US" sz="2800" i="1" dirty="0"/>
              <a:t>“</a:t>
            </a:r>
            <a:r>
              <a:rPr lang="en-US" sz="2800" b="1" i="1" dirty="0"/>
              <a:t>In the resurrection therefore whose wife shall she be ?</a:t>
            </a:r>
            <a:r>
              <a:rPr lang="en-US" sz="2800" i="1" dirty="0"/>
              <a:t>”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Matthew 22:23-33; Mark 12:18-27; </a:t>
            </a:r>
            <a:br>
              <a:rPr lang="en-US" sz="2800" b="1" dirty="0"/>
            </a:br>
            <a:r>
              <a:rPr lang="en-US" sz="2800" b="1" dirty="0"/>
              <a:t>Luke 20:27-40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800" b="1" dirty="0"/>
          </a:p>
          <a:p>
            <a:pPr marL="365760" lvl="1" indent="-256032">
              <a:spcBef>
                <a:spcPts val="400"/>
              </a:spcBef>
              <a:buSzPct val="68000"/>
            </a:pPr>
            <a:r>
              <a:rPr lang="en-US" sz="2800" b="1" dirty="0"/>
              <a:t>The law of Moses designed to preserve the inheritance of the family. Deuteronomy 25:5-6; Numbers 27:8-11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881" y="1481328"/>
            <a:ext cx="8686800" cy="4226798"/>
          </a:xfrm>
        </p:spPr>
        <p:txBody>
          <a:bodyPr>
            <a:sp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/>
              <a:t>The Sadducees Asked, </a:t>
            </a:r>
            <a:r>
              <a:rPr lang="en-US" sz="2800" i="1" dirty="0"/>
              <a:t>“</a:t>
            </a:r>
            <a:r>
              <a:rPr lang="en-US" sz="2800" b="1" i="1" dirty="0"/>
              <a:t>In the resurrection therefore whose wife shall she be ?</a:t>
            </a:r>
            <a:r>
              <a:rPr lang="en-US" sz="2800" i="1" dirty="0"/>
              <a:t>”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Matthew 22:23-33; Mark 12:18-27; </a:t>
            </a:r>
            <a:br>
              <a:rPr lang="en-US" sz="2800" b="1" dirty="0"/>
            </a:br>
            <a:r>
              <a:rPr lang="en-US" sz="2800" b="1" dirty="0"/>
              <a:t>Luke 20:27-40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800" b="1" dirty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/>
              <a:t>Jesus answers:</a:t>
            </a:r>
          </a:p>
          <a:p>
            <a:pPr marL="624078" lvl="1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US" sz="2800" dirty="0"/>
              <a:t>Their question … Matthew 22:29-30</a:t>
            </a:r>
          </a:p>
          <a:p>
            <a:pPr marL="624078" lvl="1" indent="-51435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en-US" sz="2800" dirty="0"/>
              <a:t>Their position … Matthew 22:31-32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dirty="0"/>
              <a:t>	Note: Mark12:26; Luke 20:37; cf. Exodus 3:6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54" y="484501"/>
            <a:ext cx="83820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1436291"/>
          </a:xfrm>
        </p:spPr>
        <p:txBody>
          <a:bodyPr>
            <a:sp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/>
              <a:t>Reaction to Jesus’ teaching.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/>
              <a:t>Matthew 22:22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And </a:t>
            </a:r>
            <a:r>
              <a:rPr lang="en-US" sz="2800" b="1" i="1" u="sng" dirty="0"/>
              <a:t>when they heard it</a:t>
            </a:r>
            <a:r>
              <a:rPr lang="en-US" sz="2800" b="1" i="1" dirty="0"/>
              <a:t>, they marvelled, and left him, and went away</a:t>
            </a:r>
            <a:r>
              <a:rPr lang="en-US" sz="28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935" y="484501"/>
            <a:ext cx="84582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51935" y="4698101"/>
            <a:ext cx="8610600" cy="1838801"/>
          </a:xfrm>
          <a:prstGeom prst="wedgeRoundRectCallout">
            <a:avLst>
              <a:gd name="adj1" fmla="val -37066"/>
              <a:gd name="adj2" fmla="val -854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 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exepleéssonto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 – “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to strike out, expel by a blow, drive out or away; to cast off by a blow, to drive out; commonly, to strike one out of self-possession,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to strike with panic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, shock, astonish; passive to be struck with astonishment, astonished, amazed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”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(T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hayer's Greek Lexicon)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4D90A481-13F2-91C5-E390-E6598A6B38DF}"/>
              </a:ext>
            </a:extLst>
          </p:cNvPr>
          <p:cNvSpPr/>
          <p:nvPr/>
        </p:nvSpPr>
        <p:spPr>
          <a:xfrm>
            <a:off x="304800" y="3200400"/>
            <a:ext cx="8610600" cy="783193"/>
          </a:xfrm>
          <a:prstGeom prst="wedgeRoundRectCallout">
            <a:avLst>
              <a:gd name="adj1" fmla="val -28211"/>
              <a:gd name="adj2" fmla="val -1038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thaumázœ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 – to wonder, marvel, be struck with admiration or </a:t>
            </a:r>
            <a:r>
              <a:rPr kumimoji="0" lang="en-US" sz="2000" b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astonishment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(The Complete Word Study Dictionary:)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1655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Theme16</vt:lpstr>
      <vt:lpstr>The Last Week  Of Jesus’ Life (Tuesday)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PowerPoint Presentation</vt:lpstr>
      <vt:lpstr>PowerPoint Presentation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  <vt:lpstr>Tuesday – A Day Of Controversy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 (Tuesday)</dc:title>
  <dc:creator>mgalloway2715@gmail.com</dc:creator>
  <cp:lastModifiedBy>Richard Lidh</cp:lastModifiedBy>
  <cp:revision>14</cp:revision>
  <cp:lastPrinted>2022-06-24T02:23:25Z</cp:lastPrinted>
  <dcterms:created xsi:type="dcterms:W3CDTF">2022-06-22T20:46:32Z</dcterms:created>
  <dcterms:modified xsi:type="dcterms:W3CDTF">2022-06-24T02:23:45Z</dcterms:modified>
</cp:coreProperties>
</file>